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23C32-EE78-44F0-9FCC-22748618EFD7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00152-D93A-45E3-9CC9-67F0CD270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0152-D93A-45E3-9CC9-67F0CD2707B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# 11</a:t>
            </a:r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22 - 03 -2018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11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714480" y="1428731"/>
          <a:ext cx="5286412" cy="5429269"/>
        </p:xfrm>
        <a:graphic>
          <a:graphicData uri="http://schemas.openxmlformats.org/drawingml/2006/table">
            <a:tbl>
              <a:tblPr/>
              <a:tblGrid>
                <a:gridCol w="2682397"/>
                <a:gridCol w="862199"/>
                <a:gridCol w="836072"/>
                <a:gridCol w="905744"/>
              </a:tblGrid>
              <a:tr h="13535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535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SUBDIRECCION DE CONTROL Y PREVENCION DE ENFERMEDADES</a:t>
                      </a: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535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67203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Prontuario semana 11-2018</a:t>
                      </a: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751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 principales causas de dx</a:t>
                      </a:r>
                    </a:p>
                  </a:txBody>
                  <a:tcPr marL="5962" marR="5962" marT="59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5962" marR="5962" marT="59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5962" marR="5962" marT="59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Variación</a:t>
                      </a:r>
                    </a:p>
                  </a:txBody>
                  <a:tcPr marL="5962" marR="5962" marT="59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Infecciones respiratorias agudas *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latin typeface="Arial"/>
                        </a:rPr>
                        <a:t>66,594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72,948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-8.71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Enfermedades diarreicas agudas **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11,581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9,582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20.86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1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Infección de vías urinarias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latin typeface="Arial"/>
                        </a:rPr>
                        <a:t>9,584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8,969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6.86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3,456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2,668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29.54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3,413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3,689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-7.48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3,235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2,678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20.80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2,737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latin typeface="Arial"/>
                        </a:rPr>
                        <a:t>2,586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5.84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Enfermedades de Transmisión Sexual ***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1,283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1,004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27.79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1,110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1,615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-31.27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662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620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6.77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635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664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-4.37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430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443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-2.93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Diabetes mellitus (ambas) 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373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450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Calibri"/>
                        </a:rPr>
                        <a:t>-17.11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245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374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-34.49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244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321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-23.99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209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193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8.29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192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224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Calibri"/>
                        </a:rPr>
                        <a:t>-14.29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173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141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22.70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139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169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-17.75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7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Escabiosis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120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latin typeface="Arial"/>
                        </a:rPr>
                        <a:t>150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-20.00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03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962" marR="5962" marT="59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108,759</a:t>
                      </a:r>
                    </a:p>
                  </a:txBody>
                  <a:tcPr marL="5962" marR="5962" marT="5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112,519</a:t>
                      </a:r>
                    </a:p>
                  </a:txBody>
                  <a:tcPr marL="5962" marR="5962" marT="59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latin typeface="Calibri"/>
                        </a:rPr>
                        <a:t>-3.34</a:t>
                      </a:r>
                    </a:p>
                  </a:txBody>
                  <a:tcPr marL="5962" marR="5962" marT="5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749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Fuente: EPIMORBI-SUIVE</a:t>
                      </a: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Corte de informacion: 22-03-2018</a:t>
                      </a: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535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*Incluye: infección respiratoria aguda, faringitis, amigdalitis estreptococica, neumonía, bronconeumonía e influenza.</a:t>
                      </a: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535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**Incluye: amibiasis intestinal, shigelosis, fiebre tifoidea, giardiasis, enfermedad diarreica aguda, intoxicación alimentaria</a:t>
                      </a: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535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35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53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35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Incluye diabetes mellitus tipo 1 y 2.</a:t>
                      </a: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3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35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962" marR="5962" marT="59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11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20" name="19 Tabla"/>
          <p:cNvGraphicFramePr>
            <a:graphicFrameLocks noGrp="1"/>
          </p:cNvGraphicFramePr>
          <p:nvPr/>
        </p:nvGraphicFramePr>
        <p:xfrm>
          <a:off x="1214414" y="2500306"/>
          <a:ext cx="6619896" cy="2448714"/>
        </p:xfrm>
        <a:graphic>
          <a:graphicData uri="http://schemas.openxmlformats.org/drawingml/2006/table">
            <a:tbl>
              <a:tblPr/>
              <a:tblGrid>
                <a:gridCol w="551658"/>
                <a:gridCol w="551658"/>
                <a:gridCol w="551658"/>
                <a:gridCol w="551658"/>
                <a:gridCol w="551658"/>
                <a:gridCol w="551658"/>
                <a:gridCol w="551658"/>
                <a:gridCol w="551658"/>
                <a:gridCol w="551658"/>
                <a:gridCol w="551658"/>
                <a:gridCol w="551658"/>
                <a:gridCol w="551658"/>
              </a:tblGrid>
              <a:tr h="244121">
                <a:tc gridSpan="8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BCS. INCIDENCIA DE INFLUENZA SEGÚN RESULTADOS POR MUNICIPIO . PERIODO INTERESTACIONAL 2018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9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POBLACION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PROBABLES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MUESTREADOS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CONFIRMADOS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TIPO DE VIRUS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INCIDENCIA**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31499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H1N1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H3N2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VSR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CORONA NL63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74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85222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COMONDU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23063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LORETO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72244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MULEGE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313197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PAZ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339101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LOS CABOS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832827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ESTATAL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21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FUENTE: PLATAFORMA SINAVE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4121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15/03/2018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121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** INCIDENCIA POR CADA 100,000 HBTS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11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1571612"/>
            <a:ext cx="5786478" cy="5039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472</Words>
  <Application>Microsoft Office PowerPoint</Application>
  <PresentationFormat>Presentación en pantalla (4:3)</PresentationFormat>
  <Paragraphs>206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B.C.S.  PANORAMA EPIDEMIOLOGICO 2018</vt:lpstr>
      <vt:lpstr>MORBILIDAD GENERAL </vt:lpstr>
      <vt:lpstr>INFLUENZA 2018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23</cp:revision>
  <dcterms:created xsi:type="dcterms:W3CDTF">2018-06-06T16:56:21Z</dcterms:created>
  <dcterms:modified xsi:type="dcterms:W3CDTF">2018-07-09T15:45:34Z</dcterms:modified>
</cp:coreProperties>
</file>